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80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13.03.2015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28045" y="2137892"/>
            <a:ext cx="6596868" cy="2638895"/>
          </a:xfrm>
        </p:spPr>
        <p:txBody>
          <a:bodyPr/>
          <a:lstStyle/>
          <a:p>
            <a:r>
              <a:rPr lang="sr-Cyrl-RS" dirty="0" smtClean="0"/>
              <a:t>ОДРЕЂИВАЊЕ ПОЛНЕ ПРИПАДНОСТИ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0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2276" y="452438"/>
            <a:ext cx="11294772" cy="1400175"/>
          </a:xfrm>
        </p:spPr>
        <p:txBody>
          <a:bodyPr/>
          <a:lstStyle/>
          <a:p>
            <a:r>
              <a:rPr lang="sr-Cyrl-RS" sz="3600" dirty="0" smtClean="0"/>
              <a:t>ИСПИТИВАЊЕ ПОЛА НА ОСНОВУ ОДЛИКА КАРЛИЧНИХ КОСТИЈУ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75764" y="2052638"/>
            <a:ext cx="10109916" cy="4195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ОБЛИК КАРЛИЦЕ КОД ОБА ПОЛА ЗАВИСИ ОД ЊЕНЕ ЛОКОМОТОРНЕ ФУНКЦИЈЕ И СТАТИКЕ ВЕЗАНЕ ЗА УСПРАВНИ ХОД, ЗАТИМ РАЗВИЈЕНОСТИ ПОЈЕДИНИХ МИШИЋНИХ ГРУПА, ПРИТИСКА АБДОМИНАЛНИХ ОРГАНА И НАСЛЕДНИХ ПРЕДИСПОЗИЦИЈА.</a:t>
            </a:r>
          </a:p>
          <a:p>
            <a:pPr marL="0" indent="0">
              <a:buNone/>
            </a:pPr>
            <a:r>
              <a:rPr lang="sr-Cyrl-RS" sz="2400" dirty="0" smtClean="0"/>
              <a:t>ОСИМ ТОГА КАРЛИЦА ЖЕНЕ ЈЕ ПРИЛАГОЂЕНА ФУНКЦИЈИ РАЂАЊА, ШТО СЕ ПОСЕБНО ОДРАЖАВА НА ДИМЕНЗИЈЕ И ОБЛИК МАЛЕ КАРЛИЦЕ.</a:t>
            </a:r>
          </a:p>
          <a:p>
            <a:pPr marL="0" indent="0">
              <a:buNone/>
            </a:pPr>
            <a:r>
              <a:rPr lang="sr-Cyrl-RS" sz="2400" dirty="0" smtClean="0"/>
              <a:t>КОД ОДРАСЛИХ ОСОБА </a:t>
            </a:r>
            <a:r>
              <a:rPr lang="sr-Cyrl-RS" sz="2400" b="1" dirty="0" smtClean="0">
                <a:solidFill>
                  <a:srgbClr val="FF0000"/>
                </a:solidFill>
              </a:rPr>
              <a:t>ЖЕНСКА КАРЛИЦА ЈЕ ПО ПРАВИЛУ ГРАЦИЛНИЈА ОД МУШКЕ И ИМА СЛАБИЈЕ ИЗРАЖЕН РЕЉЕФ</a:t>
            </a:r>
            <a:r>
              <a:rPr lang="sr-Cyrl-R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7195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46975" y="1352282"/>
            <a:ext cx="10470524" cy="4896118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ПРЕДЛОЖЕНО ЈЕ 2 МЕТРИЧКЕ И 11 МОРФОЛОШКИХ КАРАКТЕРИСТИКА ЗА ОДРЕЂИВАЊЕ ПОЛА НА ОСНОВУ КАРЛИЦЕ.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b="1" dirty="0" smtClean="0">
                <a:solidFill>
                  <a:srgbClr val="FF0000"/>
                </a:solidFill>
              </a:rPr>
              <a:t>МЕТРИЧКИ ПАРАМЕТРИ </a:t>
            </a:r>
            <a:r>
              <a:rPr lang="sr-Cyrl-RS" sz="2400" dirty="0" smtClean="0"/>
              <a:t>СУ: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КОТИЛОИСХИАДИЧНИ ИНДЕКС КОЈИ ПРЕДСТАВЉА ОДНОС ИЗМЕЂУ ВИСИНЕ ВЕЛИКОГ СЕДАЛНОГ УСЕКА ПОМНОЖЕНЕ СА 100 И КОТИЛОИСХИАДИЧНЕ ШИРИНЕ</a:t>
            </a:r>
          </a:p>
          <a:p>
            <a:r>
              <a:rPr lang="sr-Cyrl-RS" sz="2400" dirty="0" smtClean="0"/>
              <a:t>ИСХИОПУБИЧНИ ИНДЕКС, КОЈИ ПРЕДСТАВЉА ОДНОС ИЗМЕЂУ ДУЖИНЕ ПУБИЧНЕ КОСТИ ПОМНОЖЕНЕ СА 100 И ДУЖИНЕ СЕДАЛНЕ КОСТИ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6305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631825"/>
            <a:ext cx="9465972" cy="5616575"/>
          </a:xfrm>
        </p:spPr>
        <p:txBody>
          <a:bodyPr>
            <a:normAutofit lnSpcReduction="10000"/>
          </a:bodyPr>
          <a:lstStyle/>
          <a:p>
            <a:r>
              <a:rPr lang="sr-Cyrl-RS" b="1" dirty="0" smtClean="0">
                <a:solidFill>
                  <a:srgbClr val="FF0000"/>
                </a:solidFill>
              </a:rPr>
              <a:t>МОРФОЛОШКИ КРИТЕРИЈУМИ</a:t>
            </a:r>
            <a:r>
              <a:rPr lang="sr-Cyrl-RS" dirty="0" smtClean="0"/>
              <a:t>:</a:t>
            </a:r>
          </a:p>
          <a:p>
            <a:r>
              <a:rPr lang="sr-Cyrl-RS" dirty="0" smtClean="0"/>
              <a:t>ИЗРАЖЕНОСТ  </a:t>
            </a:r>
            <a:r>
              <a:rPr lang="sr-Latn-RS" dirty="0" smtClean="0"/>
              <a:t>SULCUS PRAEAURICULARIS-A</a:t>
            </a:r>
            <a:r>
              <a:rPr lang="sr-Cyrl-RS" dirty="0" smtClean="0"/>
              <a:t> (ШИРИ И ДЕБЉИ КОД ЖЕНА)</a:t>
            </a:r>
          </a:p>
          <a:p>
            <a:r>
              <a:rPr lang="sr-Cyrl-RS" dirty="0" smtClean="0"/>
              <a:t>ОБЛИК ВЕЛИКОГ СЕДАЛНОГ УСЕКА (УЖИ КОД МУШКАРЦА)</a:t>
            </a:r>
          </a:p>
          <a:p>
            <a:r>
              <a:rPr lang="sr-Cyrl-RS" dirty="0" smtClean="0"/>
              <a:t>ОБЛИК СУБПУБИЧНОГ УГЛА (ОШТАР КОД МУШКАРАЦА, ЗАОБЉЕН КОД ЖЕНА)</a:t>
            </a:r>
          </a:p>
          <a:p>
            <a:r>
              <a:rPr lang="sr-Cyrl-RS" dirty="0" smtClean="0"/>
              <a:t>ДВОСТРУКОСТ ИЛИ ЈЕДНОСТРУКОСТ КОМПОЗНИТНОГ УГЛА (ДВОСТРУК КОД ЖЕНА)</a:t>
            </a:r>
          </a:p>
          <a:p>
            <a:r>
              <a:rPr lang="sr-Cyrl-RS" dirty="0" smtClean="0"/>
              <a:t>ОБЛИК И РЕЉЕФ КАРЛИЧНИХ КОСТИЈУ</a:t>
            </a:r>
          </a:p>
          <a:p>
            <a:r>
              <a:rPr lang="sr-Cyrl-RS" dirty="0" smtClean="0"/>
              <a:t>ОБЛИК ЗАПОРНОГ ОТВОРА (ТРОУГЛАСТ КОД ЖЕНА, ОВАЛАН КОД МУШКАРАЦА)</a:t>
            </a:r>
          </a:p>
          <a:p>
            <a:r>
              <a:rPr lang="sr-Cyrl-RS" dirty="0" smtClean="0"/>
              <a:t>ШИРИНА ТЕЛА СЕДАЛНЕ КОСТИ</a:t>
            </a:r>
          </a:p>
          <a:p>
            <a:r>
              <a:rPr lang="sr-Cyrl-RS" dirty="0" smtClean="0"/>
              <a:t>ОБЛИК ИЛИЈАЧНОГ ГРЕБЕНА</a:t>
            </a:r>
          </a:p>
          <a:p>
            <a:r>
              <a:rPr lang="sr-Cyrl-RS" dirty="0" smtClean="0"/>
              <a:t>ДУБИНА И ОБЛИК ИЛИЈАЧНИХ ЈАМА</a:t>
            </a:r>
          </a:p>
          <a:p>
            <a:r>
              <a:rPr lang="sr-Cyrl-RS" dirty="0" smtClean="0"/>
              <a:t>ОБЛИК ВЕЛИКЕ И МАЛЕ КАРЛИЦЕ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105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5" y="0"/>
            <a:ext cx="11797048" cy="1290750"/>
          </a:xfrm>
        </p:spPr>
        <p:txBody>
          <a:bodyPr/>
          <a:lstStyle/>
          <a:p>
            <a:r>
              <a:rPr lang="sr-Cyrl-CS" sz="4400" b="1" dirty="0">
                <a:latin typeface="Arial" pitchFamily="34" charset="0"/>
                <a:cs typeface="Arial" pitchFamily="34" charset="0"/>
              </a:rPr>
              <a:t>Разлика између женске и мушке карлице</a:t>
            </a:r>
            <a:r>
              <a:rPr lang="sr-Latn-CS" sz="4400" b="1" dirty="0">
                <a:latin typeface="Arial" pitchFamily="34" charset="0"/>
                <a:cs typeface="Arial" pitchFamily="34" charset="0"/>
              </a:rPr>
              <a:t/>
            </a:r>
            <a:br>
              <a:rPr lang="sr-Latn-CS" sz="4400" b="1" dirty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уназад с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1436" y="721218"/>
            <a:ext cx="5343302" cy="3322750"/>
          </a:xfrm>
          <a:prstGeom prst="rect">
            <a:avLst/>
          </a:prstGeom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436" y="4043967"/>
            <a:ext cx="10668001" cy="2774191"/>
          </a:xfrm>
          <a:prstGeom prst="rect">
            <a:avLst/>
          </a:prstGeom>
        </p:spPr>
      </p:pic>
      <p:pic>
        <p:nvPicPr>
          <p:cNvPr id="7" name="Picture 6" descr="с унапре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738" y="721217"/>
            <a:ext cx="5306096" cy="332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69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ОДРЕЂИВАЊЕ ПОЛА НА ОСНОВУ ЛОБАЊЕ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300931" cy="4195481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У АНТРОПОЛОШКИМ ИСТРАЖИВАЊИМА ПОЛНИ ДИМОРФИЗАМ ЛОБАЊЕ ТРАДИЦИОНАЛНО ЈЕ ПРИВЛАЧИО ВЕЛИКУ ПАЖЊУ.</a:t>
            </a:r>
          </a:p>
          <a:p>
            <a:r>
              <a:rPr lang="sr-Cyrl-RS" sz="2400" dirty="0" smtClean="0"/>
              <a:t>ПОСМАТРАНО У ЦЕЛИНИ, </a:t>
            </a:r>
            <a:r>
              <a:rPr lang="sr-Cyrl-RS" sz="2400" b="1" dirty="0" smtClean="0">
                <a:solidFill>
                  <a:srgbClr val="FF0000"/>
                </a:solidFill>
              </a:rPr>
              <a:t>ЛОБАЊА МУШКАРЦА У ОДНОСУ НА ЛОБАЊУ ЖЕНЕ, ТЕЖА ЈЕ И ВЕЋИХ ДИМЕНЗИЈА, ИМА ИЗРАЖЕНИЈЕ МИШИЋНЕ ПРИПОЈЕ, ШИРИ И МАСИВНИЈИ КОСТУР ЛИЦА И РОБУСНИЈУ ДОЊУ ВИЛИЦУ</a:t>
            </a:r>
          </a:p>
          <a:p>
            <a:r>
              <a:rPr lang="sr-Cyrl-RS" sz="2400" dirty="0" smtClean="0"/>
              <a:t>УТРВРЂИВАЊЕ НАЈБОЉИХ ПАРАМЕТАРА ЗА ПОЛНУ ДИФЕРЕНЦИЈАЦИЈУ ИНДИВИДУА НА ОСНОВУ ЛОБАЊЕ ДОМИНИРАЈУ РАСПРАВЕ О ВРЕДНОСТИ МОРФОЛОШКИХ У ОДНОСУ НА МЕТРИЧКЕ ПАРАМЕТРЕ И ИНТЕРПОПУЛАЦИОНИМ ВАРИЈАЦИЈАМА.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727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00010" y="2052638"/>
            <a:ext cx="9131122" cy="4195762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FF0000"/>
                </a:solidFill>
              </a:rPr>
              <a:t>МЕЂУ МОРФОЛОШКИМ ОДЛИКАМА ЛОБАЊЕ НАЈВЕЋИ ЗНАЧАЈ ИМАЈУ:</a:t>
            </a:r>
          </a:p>
          <a:p>
            <a:r>
              <a:rPr lang="sr-Cyrl-RS" sz="2400" dirty="0" smtClean="0"/>
              <a:t>КАРАКТЕРИСТИКЕ ГЛАБЕЛЕ</a:t>
            </a:r>
          </a:p>
          <a:p>
            <a:r>
              <a:rPr lang="sr-Cyrl-RS" sz="2400" dirty="0" smtClean="0"/>
              <a:t>МАСТОИДНОГ НАСТАВКА</a:t>
            </a:r>
          </a:p>
          <a:p>
            <a:r>
              <a:rPr lang="sr-Cyrl-RS" sz="2400" dirty="0" smtClean="0"/>
              <a:t>СПОЉАШЊЕ КВРГЕ И ЛУЧНЕ ЛИНИЈЕ ПОТИЉАЧНЕ КОСТИ</a:t>
            </a:r>
          </a:p>
          <a:p>
            <a:r>
              <a:rPr lang="sr-Cyrl-RS" sz="2400" dirty="0" smtClean="0"/>
              <a:t>ЗИГОМАТИЧНИ НАСТАВАК </a:t>
            </a:r>
          </a:p>
          <a:p>
            <a:r>
              <a:rPr lang="sr-Cyrl-RS" sz="2400" dirty="0" smtClean="0"/>
              <a:t>ДОЊА ВИЛИЦА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9473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80623"/>
          </a:xfrm>
        </p:spPr>
        <p:txBody>
          <a:bodyPr/>
          <a:lstStyle/>
          <a:p>
            <a:r>
              <a:rPr lang="sr-Cyrl-RS" sz="3600" dirty="0" smtClean="0"/>
              <a:t>МОРФОЛОШКЕ КАРАКТЕРИСТИКЕ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6" y="1378040"/>
            <a:ext cx="11642502" cy="4870360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ВЕЛИЧИНА МАСТОИДНОГ НАСТАВКА (ВЕЋИ КОД МУШКАРАЦА)</a:t>
            </a:r>
          </a:p>
          <a:p>
            <a:r>
              <a:rPr lang="sr-Cyrl-RS" sz="2400" dirty="0" smtClean="0"/>
              <a:t>ИЗРАЖЕНОСТ СПОЉАШЊЕ ПОТИЉАЧНЕ КВРГЕ (ИЗРАЖЕНИЈА КОД МУШКАРАЦА)</a:t>
            </a:r>
          </a:p>
          <a:p>
            <a:r>
              <a:rPr lang="sr-Cyrl-RS" sz="2400" dirty="0" smtClean="0"/>
              <a:t>ИЗРАЖЕНОСТ НУХАЛНИХ ЛИНИЈА (ИЗРАЖЕНИЈЕ КОД МУШКАРАЦА)</a:t>
            </a:r>
          </a:p>
          <a:p>
            <a:r>
              <a:rPr lang="sr-Cyrl-RS" sz="2400" dirty="0" smtClean="0"/>
              <a:t>ОШТРИНА СУПРАОРБИТАЛНИХИВИЦА (ОШТРЕ КОД ЖЕНА)</a:t>
            </a:r>
          </a:p>
          <a:p>
            <a:r>
              <a:rPr lang="sr-Cyrl-RS" sz="2400" dirty="0" smtClean="0"/>
              <a:t>ИЗРАЖЕНОСТ ГЛАБЕЛЕ И НАДВЕЂНИХ ЛУКОВА (ИЗРАЖЕНИЈЕ КОД МУШКАРАЦА)</a:t>
            </a:r>
          </a:p>
          <a:p>
            <a:r>
              <a:rPr lang="sr-Cyrl-RS" sz="2400" dirty="0" smtClean="0"/>
              <a:t>ВЕЛИЧИНА СУПРАМАСТОИДНОГ ГРЕБЕНА (ВЕЋА КОД МУШКАРЦА)</a:t>
            </a:r>
          </a:p>
          <a:p>
            <a:r>
              <a:rPr lang="sr-Cyrl-RS" sz="2400" dirty="0" smtClean="0"/>
              <a:t>РОБУСНОСТ МАНДИБУЛЕ (РОБУСНИЈА КОД МУШКАРЦА)</a:t>
            </a:r>
          </a:p>
          <a:p>
            <a:r>
              <a:rPr lang="sr-Cyrl-RS" sz="2400" dirty="0" smtClean="0"/>
              <a:t>ИЗРАЖЕНОСТ БРАДНОГ ИСПУПЧЕЊА (ИЗРАЖЕНИЈЕ КОД МУШКАРАЦА)</a:t>
            </a:r>
          </a:p>
          <a:p>
            <a:r>
              <a:rPr lang="sr-Cyrl-RS" sz="2400" dirty="0" smtClean="0"/>
              <a:t>ИЗРАЖЕНОСТ ЧЕОНИХ КВРГА (ИЗРАЖЕНИЈЕ КОД ЖЕНА)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2617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31" y="90153"/>
            <a:ext cx="11951594" cy="798489"/>
          </a:xfrm>
        </p:spPr>
        <p:txBody>
          <a:bodyPr/>
          <a:lstStyle/>
          <a:p>
            <a:r>
              <a:rPr lang="sr-Cyrl-CS" sz="3600" b="1" dirty="0" smtClean="0"/>
              <a:t>       Разлика</a:t>
            </a:r>
            <a:r>
              <a:rPr lang="en-US" sz="3600" b="1" dirty="0" smtClean="0"/>
              <a:t> </a:t>
            </a:r>
            <a:r>
              <a:rPr lang="sr-Cyrl-CS" sz="3600" b="1" dirty="0"/>
              <a:t>између</a:t>
            </a:r>
            <a:r>
              <a:rPr lang="en-US" sz="3600" b="1" dirty="0"/>
              <a:t> </a:t>
            </a:r>
            <a:r>
              <a:rPr lang="sr-Cyrl-CS" sz="3600" b="1" dirty="0"/>
              <a:t>мушке</a:t>
            </a:r>
            <a:r>
              <a:rPr lang="en-US" sz="3600" b="1" dirty="0"/>
              <a:t> </a:t>
            </a:r>
            <a:r>
              <a:rPr lang="sr-Cyrl-CS" sz="3600" b="1" dirty="0"/>
              <a:t>и</a:t>
            </a:r>
            <a:r>
              <a:rPr lang="en-US" sz="3600" b="1" dirty="0"/>
              <a:t> </a:t>
            </a:r>
            <a:r>
              <a:rPr lang="sr-Cyrl-CS" sz="3600" b="1" dirty="0"/>
              <a:t>женске</a:t>
            </a:r>
            <a:r>
              <a:rPr lang="en-US" sz="3600" b="1" dirty="0"/>
              <a:t> </a:t>
            </a:r>
            <a:r>
              <a:rPr lang="sr-Cyrl-CS" sz="3600" b="1" dirty="0"/>
              <a:t>лобање</a:t>
            </a:r>
            <a:r>
              <a:rPr lang="sr-Latn-CS" sz="3600" dirty="0"/>
              <a:t/>
            </a:r>
            <a:br>
              <a:rPr lang="sr-Latn-CS" sz="3600" dirty="0"/>
            </a:b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lobanja m i z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03312" y="746975"/>
            <a:ext cx="9985397" cy="3670479"/>
          </a:xfrm>
          <a:prstGeom prst="rect">
            <a:avLst/>
          </a:prstGeom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553" y="4417454"/>
            <a:ext cx="10084156" cy="244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168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8186" y="867177"/>
            <a:ext cx="10560676" cy="4870361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FF0000"/>
                </a:solidFill>
              </a:rPr>
              <a:t>ПОЛНИ ДИМОРФИЗАМ ЗУБА </a:t>
            </a:r>
            <a:r>
              <a:rPr lang="sr-Cyrl-RS" sz="2400" dirty="0" smtClean="0"/>
              <a:t>ЈЕ КОД ЧОВЕКА МАЊЕ ИЗРАЖЕН НЕГО КОД ФОСИЛНИХ ХОМИНИДА И НЕКИХ САВРЕМЕНИХ ПРИМАТА.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ИПАК, КОД ЛОШЕ ОЧУВАНИХ, ФРАГМЕНТОВАНИХ ОСТАТАКА, ПРИБЕГАВА СЕ АНАЛИЗИ МЕТРИЧКИХ КАРАКТЕРИСТИКА ЗУБНИХ КРУНИЦА.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b="1" dirty="0" smtClean="0">
                <a:solidFill>
                  <a:srgbClr val="FF0000"/>
                </a:solidFill>
              </a:rPr>
              <a:t>ДОЊИ ОЧЊАЦИ ПОКАЗУЈУ НАЈВЕЋИ ДИМОРФИЗАМ (ОКО 7,3 %), </a:t>
            </a:r>
            <a:r>
              <a:rPr lang="sr-Cyrl-RS" sz="2400" dirty="0" smtClean="0"/>
              <a:t>ПОСЛЕ ЊИХ ГОРЊИ ОЧЊАЦИ, ДОК СУ ПРЕТКУТЊАЦИ НАЈМАЊЕ ДИМОРФИЧНИ.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7402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56822" y="1635617"/>
            <a:ext cx="10303099" cy="461278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ПРИЛИКОМ ИДЕНТИФИКАЦИЈЕ ПОЛА УГЛАВНОМ СЕ ПОСМАТРА ВЕЛИЧИНА ЗУБА И ЊИХОВ ПОЛОЖАЈ У ЗУБНОМ ЛУКУ.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ДЕНТОАНТРОПОЛОШКА ИСТРАЖИВАЊА ДОКАЗАЛА СУ ВЕЋЕ ОЧЊАКЕ КОД МУШКАРАЦА И ВЕЋЕ СРЕДИШЊЕ СЕКУТИЋЕ КОД ЖЕНА.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НА ХИСТОЛОШКИМ ИЗБРУСЦИМА ДЕБЉИНА ГЛЕЂНОГ ОМОТАЧА УВЕК ЈЕ ВЕЋА КОД ЖЕНА НЕГО КОД МУШКАРАЦА А ПОСЛЕДИЦА ЈЕ ДЕЛОВАЊА АМЕЛОГЕНИНА И ПОЛНОГ Х ХРОМОЗОМА НА ОДОНТОГЕНЕЗУ.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55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31" y="452718"/>
            <a:ext cx="11925837" cy="1400530"/>
          </a:xfrm>
        </p:spPr>
        <p:txBody>
          <a:bodyPr/>
          <a:lstStyle/>
          <a:p>
            <a:r>
              <a:rPr lang="sr-Cyrl-CS" sz="3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Остеолошко</a:t>
            </a:r>
            <a:r>
              <a:rPr lang="sr-Cyrl-CS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претраживање – упоређивање костију са познатим скелетом</a:t>
            </a:r>
            <a:r>
              <a:rPr lang="sr-Latn-CS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CS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5" name="Content Placeholder 10" descr="COVEK SVINJA FEMU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611" y="1853248"/>
            <a:ext cx="4211392" cy="4640922"/>
          </a:xfrm>
          <a:prstGeom prst="rect">
            <a:avLst/>
          </a:prstGeom>
        </p:spPr>
      </p:pic>
      <p:pic>
        <p:nvPicPr>
          <p:cNvPr id="6" name="Content Placeholder 11" descr="lobanja covek zivotinja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07617" y="1120462"/>
            <a:ext cx="4731488" cy="3105458"/>
          </a:xfrm>
          <a:prstGeom prst="rect">
            <a:avLst/>
          </a:prstGeom>
        </p:spPr>
      </p:pic>
      <p:pic>
        <p:nvPicPr>
          <p:cNvPr id="7" name="Picture 6" descr="VILI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617" y="4225920"/>
            <a:ext cx="4731488" cy="263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2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7127" y="1094704"/>
            <a:ext cx="10740980" cy="485533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ИЗГЛЕД ЗУБНИХ ЛУКОВА- НАРОЧИТО ГОРЊИХ, ДРУГАЧИЈИ ЈЕ КОД ЖЕНА И ДРУГАЧИЈИ ЈЕ КОД МУШКАРАЦА.</a:t>
            </a:r>
          </a:p>
          <a:p>
            <a:r>
              <a:rPr lang="sr-Cyrl-RS" sz="2400" dirty="0" smtClean="0"/>
              <a:t>КОД ЖЕНА ЈЕ ЗАОБЉЕНИЈИ И ИМА ОБЛИК ПОЛУЕЛИПСЕ</a:t>
            </a:r>
          </a:p>
          <a:p>
            <a:r>
              <a:rPr lang="sr-Cyrl-RS" sz="2400" dirty="0" smtClean="0"/>
              <a:t>КОД МУШКАРАЦА ЈЕ ЧЕТВРТАСТИЈИ ЗБОГ ИСТАКНУТОСТИ ОЧЊАКА КОЈИ СВОЈОМ ВЕЛИЧИНОМ ОШТРО ОДЕЉУЈУ ИНТЕРКАНИНИ ПРОСТОР ОД ТРАНСКАНИНОГ  ПРОСТОРА ЗУБНОГ ЛУКА.</a:t>
            </a:r>
          </a:p>
          <a:p>
            <a:r>
              <a:rPr lang="sr-Cyrl-RS" sz="2400" dirty="0" smtClean="0"/>
              <a:t>ТИМ ДЕНТОАНТРОПОЛОШКИМ ПАРАМЕТРИМА, КАО И ДРУГИМ ИДЕНТИФИКАЦИЈСКИМ ПАРАМЕТРИМА-ИЗОЛАЦИЈОМ ГЕНОМСКЕ И МИТОХОНДРИЈСКЕ ДНК ИЗ ОЧУВАНИХ ЋЕЛИЈА ЗУБНЕ ПУЛПЕ ДОБИЈАЈУ СЕ ТАЧНИ РЕЗУЛТАТИ.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9165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34096" y="2052638"/>
            <a:ext cx="10547797" cy="419576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ИСПИТИВАЊА МЛЕЧНИХ ЗУБА ПОКАЗАЛА СУ ДА СУ И ОНИ ПОЛНО ДИМОРФИЧНИ.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b="1" dirty="0" smtClean="0">
                <a:solidFill>
                  <a:srgbClr val="FF0000"/>
                </a:solidFill>
              </a:rPr>
              <a:t>УСПЕШНОСТ РАЗВРСТАВАЊА СКЕЛЕТА ПРЕМА ПОЛУ САМО НА ОСНОВУ ДИМЕНЗИЈА ЗУБНИХ КРУНИЦА КРЕЋЕ СЕ У РАЗЛИЧИТИМ СТУДИЈАМА ОД 60 ДО 90 %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6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" y="452718"/>
            <a:ext cx="11797048" cy="1400530"/>
          </a:xfrm>
        </p:spPr>
        <p:txBody>
          <a:bodyPr/>
          <a:lstStyle/>
          <a:p>
            <a:r>
              <a:rPr lang="sr-Cyrl-RS" sz="3600" dirty="0" smtClean="0"/>
              <a:t>ОДРЕЂИВАЊЕ ПОЛА НА ОСНОВУ ДУГИХ КОСТИЈУ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596980"/>
            <a:ext cx="10637949" cy="4984124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УОПШТЕНО ГОВОРЕЋИ ДУГЕ КОСТИ ЕКСТРЕМИТЕТА СУ КОД ЖЕНА ГРАЦИЛНИЈЕ, ЛАКШЕ И ИМАЈУ МАЊЕ ИЗРАЖЕНИ РЕЉЕФ.</a:t>
            </a:r>
          </a:p>
          <a:p>
            <a:r>
              <a:rPr lang="sr-Cyrl-RS" sz="2400" dirty="0" smtClean="0"/>
              <a:t>НАЈВЕЋУ ПАЖЊУ ИСТРАЖИВАЧА ЗАОКУПЉА ПОЛНИ ДИМОРФИЗАМ КОЈИ ЈЕ ИЗРАЖЕН НА ОКРАЈЦИМА ДУГИХ КОСТИЈУ, ПРЕ СВЕГА ФЕМУРА, А ЗАТИМ ХУМЕРУСА.</a:t>
            </a:r>
          </a:p>
          <a:p>
            <a:r>
              <a:rPr lang="sr-Cyrl-RS" sz="2400" dirty="0" smtClean="0"/>
              <a:t>У НЕДАВНОЈ СТУДИЈИ 9 МЕТРИЧКИХ ПАРАМЕТАРА ДУГИХ КОСТИЈУ НАДЛАКТА И ПОДЛАКТА ПОКАЗАНО ЈЕ ДА ЈЕ ДИЈАМЕТАР ГЛАВЕ ХУМЕРУСА БИО НАЈБОЉИ ИЗОЛОВАНИ ИНДИКАТОР ПОЛА СА ТАЧНОМ ПРОЦЕНОМ У 90, 41 % СЛУЧАЈЕВА.</a:t>
            </a:r>
          </a:p>
          <a:p>
            <a:r>
              <a:rPr lang="sr-Cyrl-RS" sz="2400" dirty="0" smtClean="0"/>
              <a:t>МЕЂУТИМ, ИНТЕРПОПУЛАЦИОНЕ ВАРИЈАЦИЈЕ НАМЕЋУ ПОТРЕБУ ЗА ФОРМИРАЊЕМ ЛОКАЛНИХ СТАНДАРДА У МЕТОДОЛОГИЈИ ДЕТЕРМИНАЦИЈЕ ПОЛА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47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546" y="452718"/>
            <a:ext cx="11925837" cy="1400530"/>
          </a:xfrm>
        </p:spPr>
        <p:txBody>
          <a:bodyPr/>
          <a:lstStyle/>
          <a:p>
            <a:r>
              <a:rPr lang="sr-Cyrl-CS" sz="3600" b="1" dirty="0">
                <a:latin typeface="Arial" pitchFamily="34" charset="0"/>
                <a:cs typeface="Arial" pitchFamily="34" charset="0"/>
              </a:rPr>
              <a:t>Разлика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између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мушке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и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женске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бутне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кости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156" y="1493949"/>
            <a:ext cx="4984496" cy="5215944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sr-Cyrl-CS" dirty="0">
                <a:latin typeface="Arial" pitchFamily="34" charset="0"/>
                <a:cs typeface="Arial" pitchFamily="34" charset="0"/>
              </a:rPr>
              <a:t>Угао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између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врата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тела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бутне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кости</a:t>
            </a:r>
            <a:r>
              <a:rPr lang="sr-Latn-CS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М</a:t>
            </a:r>
            <a:r>
              <a:rPr lang="sr-Latn-CS" dirty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>
                <a:latin typeface="Arial" pitchFamily="34" charset="0"/>
                <a:cs typeface="Arial" pitchFamily="34" charset="0"/>
              </a:rPr>
              <a:t>127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до</a:t>
            </a:r>
            <a:r>
              <a:rPr lang="en-US" dirty="0">
                <a:latin typeface="Arial" pitchFamily="34" charset="0"/>
                <a:cs typeface="Arial" pitchFamily="34" charset="0"/>
              </a:rPr>
              <a:t> 135 °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- 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Ж</a:t>
            </a:r>
            <a:r>
              <a:rPr lang="sr-Latn-CS" dirty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>
                <a:latin typeface="Arial" pitchFamily="34" charset="0"/>
                <a:cs typeface="Arial" pitchFamily="34" charset="0"/>
              </a:rPr>
              <a:t>112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до</a:t>
            </a:r>
            <a:r>
              <a:rPr lang="en-US" dirty="0">
                <a:latin typeface="Arial" pitchFamily="34" charset="0"/>
                <a:cs typeface="Arial" pitchFamily="34" charset="0"/>
              </a:rPr>
              <a:t> 125°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endParaRPr lang="sr-Latn-C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Дужина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бутне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кости</a:t>
            </a:r>
            <a:r>
              <a:rPr lang="sr-Latn-CS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М</a:t>
            </a:r>
            <a:r>
              <a:rPr lang="sr-Latn-CS" dirty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>
                <a:latin typeface="Arial" pitchFamily="34" charset="0"/>
                <a:cs typeface="Arial" pitchFamily="34" charset="0"/>
              </a:rPr>
              <a:t>460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до</a:t>
            </a:r>
            <a:r>
              <a:rPr lang="en-US" dirty="0">
                <a:latin typeface="Arial" pitchFamily="34" charset="0"/>
                <a:cs typeface="Arial" pitchFamily="34" charset="0"/>
              </a:rPr>
              <a:t> 470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Ж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- </a:t>
            </a:r>
            <a:r>
              <a:rPr lang="en-US" dirty="0">
                <a:latin typeface="Arial" pitchFamily="34" charset="0"/>
                <a:cs typeface="Arial" pitchFamily="34" charset="0"/>
              </a:rPr>
              <a:t>420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до</a:t>
            </a:r>
            <a:r>
              <a:rPr lang="en-US" dirty="0">
                <a:latin typeface="Arial" pitchFamily="34" charset="0"/>
                <a:cs typeface="Arial" pitchFamily="34" charset="0"/>
              </a:rPr>
              <a:t> 430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endParaRPr lang="sr-Latn-C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Највећи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пречник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главе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бутне</a:t>
            </a:r>
            <a:r>
              <a:rPr lang="sr-Latn-CS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М</a:t>
            </a:r>
            <a:r>
              <a:rPr lang="sr-Latn-CS" dirty="0">
                <a:latin typeface="Arial" pitchFamily="34" charset="0"/>
                <a:cs typeface="Arial" pitchFamily="34" charset="0"/>
              </a:rPr>
              <a:t>- 50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      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Ж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– 44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endParaRPr lang="sr-Latn-C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Растојање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између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унутрашњих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спољашњих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кондилуса</a:t>
            </a:r>
            <a:r>
              <a:rPr lang="sr-Latn-CS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М</a:t>
            </a:r>
            <a:r>
              <a:rPr lang="sr-Latn-CS" dirty="0">
                <a:latin typeface="Arial" pitchFamily="34" charset="0"/>
                <a:cs typeface="Arial" pitchFamily="34" charset="0"/>
              </a:rPr>
              <a:t>- 78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r>
              <a:rPr lang="sr-Latn-CS" dirty="0">
                <a:latin typeface="Arial" pitchFamily="34" charset="0"/>
                <a:cs typeface="Arial" pitchFamily="34" charset="0"/>
              </a:rPr>
              <a:t>          -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Ж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– 72 </a:t>
            </a:r>
            <a:r>
              <a:rPr lang="sr-Cyrl-CS" dirty="0" err="1">
                <a:latin typeface="Arial" pitchFamily="34" charset="0"/>
                <a:cs typeface="Arial" pitchFamily="34" charset="0"/>
              </a:rPr>
              <a:t>мм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Content Placeholder 6" descr="femur m i z 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54675" y="1326525"/>
            <a:ext cx="6193888" cy="538336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477296" y="1957589"/>
            <a:ext cx="2022356" cy="1287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32319" y="2074809"/>
            <a:ext cx="3489698" cy="16396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4747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52" y="452718"/>
            <a:ext cx="12101847" cy="1400530"/>
          </a:xfrm>
        </p:spPr>
        <p:txBody>
          <a:bodyPr/>
          <a:lstStyle/>
          <a:p>
            <a:r>
              <a:rPr lang="sr-Cyrl-CS" sz="3600" b="1" dirty="0">
                <a:latin typeface="Arial" pitchFamily="34" charset="0"/>
                <a:cs typeface="Arial" pitchFamily="34" charset="0"/>
              </a:rPr>
              <a:t>Одређивање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дужине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 smtClean="0">
                <a:latin typeface="Arial" pitchFamily="34" charset="0"/>
                <a:cs typeface="Arial" pitchFamily="34" charset="0"/>
              </a:rPr>
              <a:t>тела се углавном базира на дугим костима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03312" y="2052918"/>
            <a:ext cx="10294491" cy="4195481"/>
          </a:xfrm>
        </p:spPr>
        <p:txBody>
          <a:bodyPr/>
          <a:lstStyle/>
          <a:p>
            <a:r>
              <a:rPr lang="sr-Cyrl-CS" sz="2400" dirty="0">
                <a:latin typeface="Arial" pitchFamily="34" charset="0"/>
                <a:cs typeface="Arial" pitchFamily="34" charset="0"/>
              </a:rPr>
              <a:t>Израчуната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дужина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леша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се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увећава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за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2- 5 cm</a:t>
            </a: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r>
              <a:rPr lang="sr-Cyrl-CS" sz="2400" dirty="0">
                <a:latin typeface="Arial" pitchFamily="34" charset="0"/>
                <a:cs typeface="Arial" pitchFamily="34" charset="0"/>
              </a:rPr>
              <a:t>Код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 err="1">
                <a:latin typeface="Arial" pitchFamily="34" charset="0"/>
                <a:cs typeface="Arial" pitchFamily="34" charset="0"/>
              </a:rPr>
              <a:t>скелетисованих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лешева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-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најбоље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помоћу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дугих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костију</a:t>
            </a: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r>
              <a:rPr lang="sr-Cyrl-CS" sz="2400" dirty="0">
                <a:latin typeface="Arial" pitchFamily="34" charset="0"/>
                <a:cs typeface="Arial" pitchFamily="34" charset="0"/>
              </a:rPr>
              <a:t>Мере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се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помоћу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 err="1">
                <a:latin typeface="Arial" pitchFamily="34" charset="0"/>
                <a:cs typeface="Arial" pitchFamily="34" charset="0"/>
              </a:rPr>
              <a:t>остеомијелинске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плоче</a:t>
            </a: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 descr="merenje clavicu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112" y="4602530"/>
            <a:ext cx="8358214" cy="216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1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22738" y="1609859"/>
            <a:ext cx="9710670" cy="4638541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FF0000"/>
                </a:solidFill>
              </a:rPr>
              <a:t>СЕКУНДАРНЕ ПОЛНЕ КАРАКТЕРИСТИКЕ</a:t>
            </a:r>
            <a:r>
              <a:rPr lang="sr-Cyrl-RS" sz="2400" dirty="0" smtClean="0">
                <a:solidFill>
                  <a:srgbClr val="FF0000"/>
                </a:solidFill>
              </a:rPr>
              <a:t>  </a:t>
            </a:r>
            <a:r>
              <a:rPr lang="sr-Cyrl-RS" sz="2400" dirty="0" smtClean="0"/>
              <a:t>ЧОВЕКА  НИСУ НА СКЕЛЕТУ ИЗРАЖЕНЕ НА ТАКАВ НАЧИН ДА </a:t>
            </a:r>
            <a:r>
              <a:rPr lang="sr-Cyrl-RS" sz="2400" b="1" dirty="0" smtClean="0">
                <a:solidFill>
                  <a:srgbClr val="FF0000"/>
                </a:solidFill>
              </a:rPr>
              <a:t>НЕДВОСМИСЛЕНО УКАЗУЈУ НА ПОЛНУ ПРИПАДНОСТ.</a:t>
            </a:r>
          </a:p>
          <a:p>
            <a:pPr marL="0" indent="0">
              <a:buNone/>
            </a:pPr>
            <a:endParaRPr lang="sr-Cyrl-RS" sz="2400" b="1" dirty="0" smtClean="0">
              <a:solidFill>
                <a:schemeClr val="accent2"/>
              </a:solidFill>
            </a:endParaRPr>
          </a:p>
          <a:p>
            <a:r>
              <a:rPr lang="sr-Cyrl-RS" sz="2400" dirty="0" smtClean="0"/>
              <a:t>ЊИХОВА, УГЛАВНОМ</a:t>
            </a:r>
            <a:r>
              <a:rPr lang="sr-Cyrl-RS" sz="2400" dirty="0" smtClean="0">
                <a:solidFill>
                  <a:srgbClr val="FF0000"/>
                </a:solidFill>
              </a:rPr>
              <a:t>, </a:t>
            </a:r>
            <a:r>
              <a:rPr lang="sr-Cyrl-RS" sz="2400" b="1" dirty="0" smtClean="0">
                <a:solidFill>
                  <a:srgbClr val="FF0000"/>
                </a:solidFill>
              </a:rPr>
              <a:t>ДИСКРЕТНА МАНИФЕСТАЦИЈА</a:t>
            </a:r>
            <a:r>
              <a:rPr lang="sr-Cyrl-RS" sz="2400" dirty="0" smtClean="0"/>
              <a:t>, КАО И </a:t>
            </a:r>
            <a:r>
              <a:rPr lang="sr-Cyrl-RS" sz="2400" b="1" dirty="0" smtClean="0">
                <a:solidFill>
                  <a:srgbClr val="FF0000"/>
                </a:solidFill>
              </a:rPr>
              <a:t>ВЕЛИКА ВАРИЈАБИЛНОСТ</a:t>
            </a:r>
            <a:r>
              <a:rPr lang="sr-Cyrl-RS" sz="2400" dirty="0" smtClean="0"/>
              <a:t>, УСЛОВИЛИ СУ ВЕЛИКИ БРОЈ </a:t>
            </a:r>
            <a:r>
              <a:rPr lang="sr-Cyrl-RS" sz="2400" b="1" dirty="0" smtClean="0">
                <a:solidFill>
                  <a:srgbClr val="FF0000"/>
                </a:solidFill>
              </a:rPr>
              <a:t>АНТРОПОЛОШКИХ ИСТРАЖИВАЊА</a:t>
            </a:r>
            <a:r>
              <a:rPr lang="sr-Cyrl-RS" sz="2400" b="1" dirty="0" smtClean="0">
                <a:solidFill>
                  <a:schemeClr val="accent2"/>
                </a:solidFill>
              </a:rPr>
              <a:t> </a:t>
            </a:r>
            <a:r>
              <a:rPr lang="sr-Cyrl-RS" sz="2400" dirty="0" smtClean="0"/>
              <a:t>И КАО ПОСЛЕДИЦА ТОГА ОБИМНУ </a:t>
            </a:r>
            <a:r>
              <a:rPr lang="sr-Cyrl-RS" sz="2400" b="1" dirty="0" smtClean="0">
                <a:solidFill>
                  <a:srgbClr val="FF0000"/>
                </a:solidFill>
              </a:rPr>
              <a:t>НАУЧНУ ЛИТЕРАТУРУ</a:t>
            </a:r>
            <a:r>
              <a:rPr lang="sr-Cyrl-RS" sz="2400" dirty="0" smtClean="0"/>
              <a:t>, КОЈА ЈЕ ИМАЛА ЗА ЦИЉ ДА УСТАНОВИ </a:t>
            </a:r>
            <a:r>
              <a:rPr lang="sr-Cyrl-RS" sz="2400" b="1" dirty="0" smtClean="0">
                <a:solidFill>
                  <a:srgbClr val="FF0000"/>
                </a:solidFill>
              </a:rPr>
              <a:t>ПОУЗДАНЕ КРИТЕРИЈУМЕ </a:t>
            </a:r>
            <a:r>
              <a:rPr lang="sr-Cyrl-RS" sz="2400" dirty="0" smtClean="0"/>
              <a:t>НА ОСНОВУ КОЈИХ СЕ МОЖЕ УТВРДИТИ ПОЛНА ПРИПАДНОСТ СКЕЛЕТА.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843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09103" y="2052638"/>
            <a:ext cx="8706119" cy="419576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МЕЂУТИМ, АКО СЕ ИЗУЗМЕ </a:t>
            </a:r>
            <a:r>
              <a:rPr lang="sr-Cyrl-RS" sz="2400" b="1" dirty="0" smtClean="0">
                <a:solidFill>
                  <a:srgbClr val="FF0000"/>
                </a:solidFill>
              </a:rPr>
              <a:t>ДНК АНАЛИЗА СКЕЛЕТНИХ ФРАГМЕНАТА </a:t>
            </a:r>
            <a:r>
              <a:rPr lang="sr-Cyrl-RS" sz="2400" dirty="0" smtClean="0"/>
              <a:t>АПСОЛУТНО ПОУЗДАН МЕТОД УТВРЂИВАЊА ПОЛНЕ ПРИПАДНОСТИ НИЈЕ УСТАНОВЉЕН.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ЈЕДАН ОД РАЗЛОГА ЈЕ ШТО СТЕПЕН ИСПОЉАВАЊА ПОЛНИХ ОДЛИКА ЗАВИСИ ОД МНОГО ФАКТОРА.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6906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6670" y="862885"/>
            <a:ext cx="10947044" cy="538551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ИНДИВИДУАЛНА ВАРИЈАБИЛНОСТ У СТЕПЕНУ ИЗРАЖЕНОСТИ СЕКУНДАРНИХ ПОЛНИХ КАРАКТЕРИСТИКА У ОКВИРУ ПРИПАДНИКА ЈЕДНОГ ПОЛА, МОЖЕ ДОВЕСТИ ДО ПОТЕШКОЋА У ДЕТЕРМИНАЦИЈИ ПОЛНЕ ПРИПАДНОСТИ КАДА СУ У ПИТАЊУ </a:t>
            </a:r>
            <a:r>
              <a:rPr lang="sr-Cyrl-RS" sz="2400" b="1" dirty="0" smtClean="0">
                <a:solidFill>
                  <a:srgbClr val="FF0000"/>
                </a:solidFill>
              </a:rPr>
              <a:t>КОНСТИТУЦИОНАЛНИ ТИПОВИ </a:t>
            </a:r>
            <a:r>
              <a:rPr lang="sr-Cyrl-RS" sz="2400" dirty="0" smtClean="0"/>
              <a:t>КОЈИ СЕ НАЛАЗЕ ИЗМЕЂУ ХИПОФЕМИНИНА И ХИПОМАСКУЛИНА И ИМАЈУ ПРИБЛИЖНО ЈЕДНАКО ЗАСТУПЉЕНЕ МУШКЕ И ЖЕНСКЕ ОДЛИКЕ СКЕЛЕТА.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b="1" dirty="0" smtClean="0">
                <a:solidFill>
                  <a:srgbClr val="FF0000"/>
                </a:solidFill>
              </a:rPr>
              <a:t>УЗРАСТ ИНДИВИДУЕ </a:t>
            </a:r>
            <a:r>
              <a:rPr lang="sr-Cyrl-RS" sz="2400" dirty="0" smtClean="0"/>
              <a:t>КОЈОЈ ПРИПАДАЈУ ОСТАЦИ ТАКОЂЕ ЈЕ ЗНАЧАЈАН ФАКТОР ЗА ОДРЕЂИВАЊЕ ПОЛА.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9487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78794" y="2052638"/>
            <a:ext cx="10560675" cy="4195762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FF0000"/>
                </a:solidFill>
              </a:rPr>
              <a:t>НА ДЕЧИЈИМ СКЕЛЕТИМА </a:t>
            </a:r>
            <a:r>
              <a:rPr lang="sr-Cyrl-RS" sz="2400" dirty="0" smtClean="0"/>
              <a:t>НИЈЕ МОГУЋЕ ПОУЗДАНО УТВРДИТИ ПОЛ, МАДА ЈЕ УОЧЕНО ДА У  ПЕРИНАТАЛНОМ ПЕРИОДУ ПОСТОЈИ ИЗВЕСТАН </a:t>
            </a:r>
            <a:r>
              <a:rPr lang="sr-Cyrl-RS" sz="2400" b="1" dirty="0" smtClean="0">
                <a:solidFill>
                  <a:srgbClr val="FF0000"/>
                </a:solidFill>
              </a:rPr>
              <a:t>ПОЛНИ ДИМОРФИЗАМ КАРЛИЦЕ </a:t>
            </a:r>
            <a:r>
              <a:rPr lang="sr-Cyrl-RS" sz="2400" dirty="0" smtClean="0"/>
              <a:t>КОЈИ У КАСНИЈИМ ГОДИНАМА ДЕТИЊСТВА ПОТПУНО ИШЧЕЗАВА.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ТО СЕ ОБЈАШЊАВА </a:t>
            </a:r>
            <a:r>
              <a:rPr lang="sr-Cyrl-RS" sz="2400" b="1" dirty="0" smtClean="0">
                <a:solidFill>
                  <a:srgbClr val="FF0000"/>
                </a:solidFill>
              </a:rPr>
              <a:t>ПРОМЕНАМА У ЛУЧЕЊУ ТЕСТОСТЕРОНА, </a:t>
            </a:r>
            <a:r>
              <a:rPr lang="sr-Cyrl-RS" sz="2400" dirty="0" smtClean="0"/>
              <a:t>БУДУЋИ ДА ЈЕ УСТАНОВЉЕНО ДА ЈЕ ЗА РАЗВОЈ МУШКИХ ПОЛНИХ КАРАКТЕРИСТИКА НА КАРЛИЦИ ПОТРЕБНО ЛУЧЕЊЕ ТЕСТОСТЕРОНА, А АКО ОНО ИЗОСТАНЕ РАЗВИЈАЈУ СЕ ЖЕНСКЕ ПОЛНЕ ОДЛИКЕ.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94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50006" y="1326524"/>
            <a:ext cx="10805374" cy="4921876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ПОЛНЕ ОДЛИКЕ СКЕЛЕТА НИСУ САМО </a:t>
            </a:r>
            <a:r>
              <a:rPr lang="sr-Cyrl-RS" sz="2400" b="1" dirty="0" smtClean="0">
                <a:solidFill>
                  <a:srgbClr val="FF0000"/>
                </a:solidFill>
              </a:rPr>
              <a:t>ГЕНЕТСКИ ДЕТЕРМИНИСАНЕ</a:t>
            </a:r>
            <a:r>
              <a:rPr lang="sr-Cyrl-RS" sz="2400" dirty="0" smtClean="0"/>
              <a:t> ВЕЋ ЗАВИСЕ И </a:t>
            </a:r>
            <a:r>
              <a:rPr lang="sr-Cyrl-RS" sz="2400" b="1" dirty="0" smtClean="0">
                <a:solidFill>
                  <a:srgbClr val="FF0000"/>
                </a:solidFill>
              </a:rPr>
              <a:t>ОД ФАКТОРА ОКОЛИНЕ</a:t>
            </a:r>
            <a:r>
              <a:rPr lang="sr-Cyrl-RS" sz="2400" dirty="0" smtClean="0"/>
              <a:t>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ТАКО </a:t>
            </a:r>
            <a:r>
              <a:rPr lang="sr-Cyrl-RS" sz="2400" b="1" dirty="0" smtClean="0">
                <a:solidFill>
                  <a:srgbClr val="FF0000"/>
                </a:solidFill>
              </a:rPr>
              <a:t>НАЧИН ЖИВОТА И ФИЗИЧКА АКТИВНОСТ </a:t>
            </a:r>
            <a:r>
              <a:rPr lang="sr-Cyrl-RS" sz="2400" dirty="0" smtClean="0"/>
              <a:t>МОГУ ЗНАТНО УТИЦАТИ НА РОБУСНОСТ СКЕЛЕТА И ИЗРАЖЕНОСТ МИШИЋНИХ ПРИПОЈА.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ОСИМ ТОГА, У ПРАКТИЧНОМ РАДУ АНТРОПОЛОЗИ НАИЛАЗЕ НА ПРОБЛЕМ ДА КРИТЕРИЈУМЕ ЗА ОДРЕЂИВАЊЕ ПОЛА УТВРЂЕНЕ НА </a:t>
            </a:r>
            <a:r>
              <a:rPr lang="sr-Cyrl-RS" sz="2400" b="1" dirty="0" smtClean="0">
                <a:solidFill>
                  <a:srgbClr val="FF0000"/>
                </a:solidFill>
              </a:rPr>
              <a:t>ЈЕДНОЈ ПОПУЛАЦИЈИ </a:t>
            </a:r>
            <a:r>
              <a:rPr lang="sr-Cyrl-RS" sz="2400" dirty="0" smtClean="0"/>
              <a:t>НИЈЕ УВЕК МОГУЋЕ ПРИМЕНИТИ НА ПРИПАДНИКЕ ДРУГИХ ПОПУЛАЦИЈА.</a:t>
            </a:r>
          </a:p>
        </p:txBody>
      </p:sp>
    </p:spTree>
    <p:extLst>
      <p:ext uri="{BB962C8B-B14F-4D97-AF65-F5344CB8AC3E}">
        <p14:creationId xmlns:p14="http://schemas.microsoft.com/office/powerpoint/2010/main" val="2210231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4248" y="811369"/>
            <a:ext cx="10947042" cy="5437031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ЧЕСТО СЕ НА АНТРОПОЛОШКУ АНАЛИЗУ ДОСТАВЉА </a:t>
            </a:r>
            <a:r>
              <a:rPr lang="sr-Cyrl-RS" sz="2400" b="1" dirty="0" smtClean="0">
                <a:solidFill>
                  <a:srgbClr val="FF0000"/>
                </a:solidFill>
              </a:rPr>
              <a:t>ОШТЕЋЕН И НЕПОТПУН СКЕЛЕТНИ МАТЕРИЈАЛ </a:t>
            </a:r>
            <a:r>
              <a:rPr lang="sr-Cyrl-RS" sz="2400" dirty="0" smtClean="0"/>
              <a:t>ШТО ИСКЉУЧУЈЕ МОГУЋНОСТ ДА СЕ ИСПИТА ВЕЛИКИ БРОЈ ОДЛИКА РЕЛЕВАНТНИХ ЗА УТВРЂИВАЊЕ ПОЛНЕ ПРИПАДНОСТИ.</a:t>
            </a:r>
          </a:p>
          <a:p>
            <a:r>
              <a:rPr lang="sr-Cyrl-RS" sz="2400" b="1" dirty="0" smtClean="0">
                <a:solidFill>
                  <a:srgbClr val="FF0000"/>
                </a:solidFill>
              </a:rPr>
              <a:t>НИЈЕ МОГУЋЕ </a:t>
            </a:r>
            <a:r>
              <a:rPr lang="sr-Cyrl-RS" sz="2400" dirty="0" smtClean="0"/>
              <a:t>ЗАСНОВАТИ ДИЈАГНОЗУ ПОЛА </a:t>
            </a:r>
            <a:r>
              <a:rPr lang="sr-Cyrl-RS" sz="2400" b="1" dirty="0" smtClean="0">
                <a:solidFill>
                  <a:srgbClr val="FF0000"/>
                </a:solidFill>
              </a:rPr>
              <a:t>САМО НА ЈЕДНОЈ КАРАКТЕРИСТИЦИ</a:t>
            </a:r>
            <a:r>
              <a:rPr lang="sr-Cyrl-RS" sz="2400" dirty="0" smtClean="0"/>
              <a:t>, БИЛО ДА ЈЕ ОНА МЕТРИЧКА ИЛИ МОРФОЛОШКА, ЈЕР МУШКЕ ОДЛИКЕ НА ЈЕДНОЈ КОСТИ МОГУ БИТИ УДРУЖЕНЕ СА ЖЕНСКИМ НА ДРУГОЈ, ИЛИ ЧАК НА ДРУГОМ СЕГМЕНТУ КОСТИ.</a:t>
            </a:r>
          </a:p>
          <a:p>
            <a:r>
              <a:rPr lang="sr-Cyrl-RS" sz="2400" dirty="0" smtClean="0"/>
              <a:t>КРИТЕРИЈУМИ КОЈИ СУ У ПРАКТИЧНОЈ УПОТРЕБИ СУ </a:t>
            </a:r>
            <a:r>
              <a:rPr lang="sr-Cyrl-RS" sz="2400" b="1" dirty="0" smtClean="0">
                <a:solidFill>
                  <a:srgbClr val="FF0000"/>
                </a:solidFill>
              </a:rPr>
              <a:t>ОПШТИ РОБУСТИЦИТЕТ СКЕЛЕТА И ПРОЦЕЊЕНА ТЕЛЕСНА ВИСИНА </a:t>
            </a:r>
            <a:r>
              <a:rPr lang="sr-Cyrl-RS" sz="2400" dirty="0" smtClean="0"/>
              <a:t>- ОБА СУ ЗАСНОВАНА НА ПОЛНОМ ДИМОРФИЗМУ УКУПНЕ ВЕЛИЧИНЕ ТЕЛА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605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4247" y="1030310"/>
            <a:ext cx="10689465" cy="5218090"/>
          </a:xfrm>
        </p:spPr>
        <p:txBody>
          <a:bodyPr>
            <a:noAutofit/>
          </a:bodyPr>
          <a:lstStyle/>
          <a:p>
            <a:r>
              <a:rPr lang="sr-Cyrl-RS" sz="2400" dirty="0" smtClean="0"/>
              <a:t>МАДА СВАКА КОСТ У ТЕЛУ МОЖЕ БИТИ ПРЕДМЕТ УТВРЂИВАЊА ПОЛНОГ ДИМОРФИЗМА, СМАТРА СЕ ДА НАЈПОУЗДАНИЈЕ РЕЗУЛТАТЕ ДАЈЕ ИСПИТИВАЊЕ КОСТИЈУ </a:t>
            </a:r>
            <a:r>
              <a:rPr lang="sr-Cyrl-RS" sz="2400" b="1" dirty="0" smtClean="0">
                <a:solidFill>
                  <a:srgbClr val="FF0000"/>
                </a:solidFill>
              </a:rPr>
              <a:t>КАРЛИЧНОГ ПОЈАСА, КОСТИЈУ ЛОБАЊЕ И ОКРАЈАКА ДУГИХ КОСТИЈУ.</a:t>
            </a:r>
          </a:p>
          <a:p>
            <a:pPr marL="0" indent="0">
              <a:buNone/>
            </a:pPr>
            <a:endParaRPr lang="sr-Cyrl-RS" sz="2400" b="1" dirty="0" smtClean="0">
              <a:solidFill>
                <a:srgbClr val="FF0000"/>
              </a:solidFill>
            </a:endParaRPr>
          </a:p>
          <a:p>
            <a:r>
              <a:rPr lang="sr-Cyrl-RS" sz="2400" dirty="0" smtClean="0"/>
              <a:t>КРОГМАН, 1962. НАВОДИ НА ПРИМЕР ДА СЕ ПОЛ КОСТИЈУ НА ОСНОВУ КАРЛИЧНИХ КОСТИЈУ МОЖЕ УТВРДИТИ СА СИГУРНОШЋУ ОД 95 %, НА ОСНОВУ КОСТИЈУ ЛОБАЊЕ СА 92 %, А НА ОСНОВУ КОМПЛЕТНОГ СКЕЛЕТА СА 98 %.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400" dirty="0" smtClean="0"/>
              <a:t>ЈЕДНОСТАВНО </a:t>
            </a:r>
            <a:r>
              <a:rPr lang="sr-Cyrl-RS" sz="2400" b="1" dirty="0" smtClean="0">
                <a:solidFill>
                  <a:srgbClr val="FF0000"/>
                </a:solidFill>
              </a:rPr>
              <a:t>ВИЗУЕЛНО ИСПИТАВАЊЕ СКЕЛЕТА</a:t>
            </a:r>
            <a:r>
              <a:rPr lang="sr-Cyrl-RS" sz="2400" dirty="0" smtClean="0"/>
              <a:t> (УКОЛИКО СУ ПРИСУТНИ КАРЛИЦА И ЛОБАЊА) ОД СТРАНЕ ИСКУСНОГ АНТРОПОЛОГА МОЖЕ </a:t>
            </a:r>
            <a:r>
              <a:rPr lang="sr-Cyrl-RS" sz="2400" dirty="0" smtClean="0"/>
              <a:t>ДАТИ КОРЕКТНУ </a:t>
            </a:r>
            <a:r>
              <a:rPr lang="sr-Cyrl-RS" sz="2400" dirty="0" smtClean="0"/>
              <a:t>ПРОЦЕНУ ПОЛА У ЧАК </a:t>
            </a:r>
            <a:r>
              <a:rPr lang="sr-Cyrl-RS" sz="2400" b="1" dirty="0" smtClean="0">
                <a:solidFill>
                  <a:srgbClr val="FF0000"/>
                </a:solidFill>
              </a:rPr>
              <a:t>97 </a:t>
            </a:r>
            <a:r>
              <a:rPr lang="sr-Cyrl-RS" sz="2400" b="1" dirty="0" smtClean="0">
                <a:solidFill>
                  <a:srgbClr val="FF0000"/>
                </a:solidFill>
              </a:rPr>
              <a:t>%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72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253</TotalTime>
  <Words>1280</Words>
  <Application>Microsoft Office PowerPoint</Application>
  <PresentationFormat>Widescreen</PresentationFormat>
  <Paragraphs>114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Century Gothic</vt:lpstr>
      <vt:lpstr>Wingdings 3</vt:lpstr>
      <vt:lpstr>Ion</vt:lpstr>
      <vt:lpstr>ОДРЕЂИВАЊЕ ПОЛНЕ ПРИПАДНОСТИ</vt:lpstr>
      <vt:lpstr>Остеолошко претраживање – упоређивање костију са познатим скелетом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ИСПИТИВАЊЕ ПОЛА НА ОСНОВУ ОДЛИКА КАРЛИЧНИХ КОСТИЈУ</vt:lpstr>
      <vt:lpstr>PowerPoint Presentation</vt:lpstr>
      <vt:lpstr>PowerPoint Presentation</vt:lpstr>
      <vt:lpstr>Разлика између женске и мушке карлице </vt:lpstr>
      <vt:lpstr>ОДРЕЂИВАЊЕ ПОЛА НА ОСНОВУ ЛОБАЊЕ</vt:lpstr>
      <vt:lpstr>PowerPoint Presentation</vt:lpstr>
      <vt:lpstr>МОРФОЛОШКЕ КАРАКТЕРИСТИКЕ</vt:lpstr>
      <vt:lpstr>       Разлика између мушке и женске лобање </vt:lpstr>
      <vt:lpstr>PowerPoint Presentation</vt:lpstr>
      <vt:lpstr>PowerPoint Presentation</vt:lpstr>
      <vt:lpstr>PowerPoint Presentation</vt:lpstr>
      <vt:lpstr>PowerPoint Presentation</vt:lpstr>
      <vt:lpstr>ОДРЕЂИВАЊЕ ПОЛА НА ОСНОВУ ДУГИХ КОСТИЈУ</vt:lpstr>
      <vt:lpstr>Разлика између мушке и женске бутне кости</vt:lpstr>
      <vt:lpstr>Одређивање дужине тела се углавном базира на дугим костима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ОДРЕЂИВАЊЕ ПОЛНЕ ПРИПАДНОСТИ</dc:title>
  <dc:creator>Suzana Matejic</dc:creator>
  <cp:lastModifiedBy>Suzana Matejic</cp:lastModifiedBy>
  <cp:revision>20</cp:revision>
  <dcterms:created xsi:type="dcterms:W3CDTF">2015-03-12T16:37:53Z</dcterms:created>
  <dcterms:modified xsi:type="dcterms:W3CDTF">2015-03-13T18:14:23Z</dcterms:modified>
</cp:coreProperties>
</file>