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2"/>
  </p:sldMasterIdLst>
  <p:notesMasterIdLst>
    <p:notesMasterId r:id="rId17"/>
  </p:notesMasterIdLst>
  <p:handoutMasterIdLst>
    <p:handoutMasterId r:id="rId18"/>
  </p:handoutMasterIdLst>
  <p:sldIdLst>
    <p:sldId id="257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2496">
          <p15:clr>
            <a:srgbClr val="A4A3A4"/>
          </p15:clr>
        </p15:guide>
        <p15:guide id="3" orient="horz" pos="2880">
          <p15:clr>
            <a:srgbClr val="A4A3A4"/>
          </p15:clr>
        </p15:guide>
        <p15:guide id="4" orient="horz" pos="1056">
          <p15:clr>
            <a:srgbClr val="A4A3A4"/>
          </p15:clr>
        </p15:guide>
        <p15:guide id="5" orient="horz" pos="3888">
          <p15:clr>
            <a:srgbClr val="A4A3A4"/>
          </p15:clr>
        </p15:guide>
        <p15:guide id="6" orient="horz" pos="240">
          <p15:clr>
            <a:srgbClr val="A4A3A4"/>
          </p15:clr>
        </p15:guide>
        <p15:guide id="7" pos="3839">
          <p15:clr>
            <a:srgbClr val="A4A3A4"/>
          </p15:clr>
        </p15:guide>
        <p15:guide id="8" pos="527">
          <p15:clr>
            <a:srgbClr val="A4A3A4"/>
          </p15:clr>
        </p15:guide>
        <p15:guide id="9" pos="815">
          <p15:clr>
            <a:srgbClr val="A4A3A4"/>
          </p15:clr>
        </p15:guide>
        <p15:guide id="10" pos="6863">
          <p15:clr>
            <a:srgbClr val="A4A3A4"/>
          </p15:clr>
        </p15:guide>
        <p15:guide id="11" pos="6143">
          <p15:clr>
            <a:srgbClr val="A4A3A4"/>
          </p15:clr>
        </p15:guide>
        <p15:guide id="12" pos="470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>
      <p:cViewPr varScale="1">
        <p:scale>
          <a:sx n="86" d="100"/>
          <a:sy n="86" d="100"/>
        </p:scale>
        <p:origin x="138" y="84"/>
      </p:cViewPr>
      <p:guideLst>
        <p:guide orient="horz" pos="2160"/>
        <p:guide orient="horz" pos="2496"/>
        <p:guide orient="horz" pos="2880"/>
        <p:guide orient="horz" pos="1056"/>
        <p:guide orient="horz" pos="3888"/>
        <p:guide orient="horz" pos="240"/>
        <p:guide pos="3839"/>
        <p:guide pos="527"/>
        <p:guide pos="815"/>
        <p:guide pos="6863"/>
        <p:guide pos="6143"/>
        <p:guide pos="470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6" d="100"/>
          <a:sy n="76" d="100"/>
        </p:scale>
        <p:origin x="168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5A207F-0F91-42F2-96D0-049C6003623B}" type="datetimeFigureOut">
              <a:rPr lang="en-US"/>
              <a:t>03.03.2017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567D4A-04CB-4EDF-8FB1-342A02FC8EC5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801253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CC13F5-F2B1-464B-BE8F-27ABFBD2FBDE}" type="datetimeFigureOut">
              <a:rPr lang="en-US"/>
              <a:t>03.03.2017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1351F-DBB1-4664-ADA9-83BC7CB8848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423620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 bwMode="ltGray"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712D-992A-4AB1-A5C2-575F75921AA2}" type="datetimeFigureOut">
              <a:rPr lang="en-US" smtClean="0"/>
              <a:t>03.03.2017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3813" y="4267200"/>
            <a:ext cx="8458200" cy="1371600"/>
          </a:xfrm>
          <a:noFill/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3814" y="990600"/>
            <a:ext cx="8458200" cy="3200400"/>
          </a:xfrm>
        </p:spPr>
        <p:txBody>
          <a:bodyPr>
            <a:normAutofit/>
          </a:bodyPr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878593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712D-992A-4AB1-A5C2-575F75921AA2}" type="datetimeFigureOut">
              <a:rPr lang="en-US" smtClean="0"/>
              <a:t>03.03.2017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1600200">
              <a:defRPr/>
            </a:lvl6pPr>
            <a:lvl7pPr marL="1874520">
              <a:defRPr/>
            </a:lvl7pPr>
            <a:lvl8pPr marL="2148840">
              <a:defRPr/>
            </a:lvl8pPr>
            <a:lvl9pPr marL="2423160"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87032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712D-992A-4AB1-A5C2-575F75921AA2}" type="datetimeFigureOut">
              <a:rPr lang="en-US" smtClean="0"/>
              <a:t>03.03.2017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3814" y="381000"/>
            <a:ext cx="8305800" cy="57912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52014" y="381000"/>
            <a:ext cx="1904998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61985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712D-992A-4AB1-A5C2-575F75921AA2}" type="datetimeFigureOut">
              <a:rPr lang="en-US" smtClean="0"/>
              <a:t>03.03.2017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194492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712D-992A-4AB1-A5C2-575F75921AA2}" type="datetimeFigureOut">
              <a:rPr lang="en-US" smtClean="0"/>
              <a:t>03.03.2017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4876800"/>
            <a:ext cx="8458201" cy="1143000"/>
          </a:xfrm>
          <a:noFill/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3" y="2057400"/>
            <a:ext cx="8458201" cy="2666999"/>
          </a:xfrm>
        </p:spPr>
        <p:txBody>
          <a:bodyPr anchor="b">
            <a:normAutofit/>
          </a:bodyPr>
          <a:lstStyle>
            <a:lvl1pPr algn="l">
              <a:defRPr sz="48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21561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712D-992A-4AB1-A5C2-575F75921AA2}" type="datetimeFigureOut">
              <a:rPr lang="en-US" smtClean="0"/>
              <a:t>03.03.2017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035" y="1676401"/>
            <a:ext cx="4700016" cy="4495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600200">
              <a:defRPr sz="1600"/>
            </a:lvl6pPr>
            <a:lvl7pPr marL="1874520">
              <a:defRPr sz="1600"/>
            </a:lvl7pPr>
            <a:lvl8pPr marL="2148840">
              <a:defRPr sz="1600"/>
            </a:lvl8pPr>
            <a:lvl9pPr marL="242316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3812" y="1676400"/>
            <a:ext cx="4700016" cy="4495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600200">
              <a:defRPr sz="1600"/>
            </a:lvl6pPr>
            <a:lvl7pPr marL="1874520">
              <a:defRPr sz="1600"/>
            </a:lvl7pPr>
            <a:lvl8pPr marL="2148840">
              <a:defRPr sz="1600"/>
            </a:lvl8pPr>
            <a:lvl9pPr marL="242316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193451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712D-992A-4AB1-A5C2-575F75921AA2}" type="datetimeFigureOut">
              <a:rPr lang="en-US" smtClean="0"/>
              <a:t>03.03.2017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4" y="2516457"/>
            <a:ext cx="4703259" cy="365574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600200">
              <a:defRPr sz="1600"/>
            </a:lvl6pPr>
            <a:lvl7pPr marL="1874520">
              <a:defRPr sz="1600"/>
            </a:lvl7pPr>
            <a:lvl8pPr marL="2148840">
              <a:defRPr sz="1600"/>
            </a:lvl8pPr>
            <a:lvl9pPr marL="242316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4" y="1676399"/>
            <a:ext cx="4703259" cy="762001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3813" y="2516457"/>
            <a:ext cx="4701142" cy="365574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600200">
              <a:defRPr sz="1600"/>
            </a:lvl6pPr>
            <a:lvl7pPr marL="1874520">
              <a:defRPr sz="1600"/>
            </a:lvl7pPr>
            <a:lvl8pPr marL="2148840">
              <a:defRPr sz="1600"/>
            </a:lvl8pPr>
            <a:lvl9pPr marL="242316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1676399"/>
            <a:ext cx="4701142" cy="762001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3" y="381000"/>
            <a:ext cx="96012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057684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712D-992A-4AB1-A5C2-575F75921AA2}" type="datetimeFigureOut">
              <a:rPr lang="en-US" smtClean="0"/>
              <a:t>03.03.2017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951180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712D-992A-4AB1-A5C2-575F75921AA2}" type="datetimeFigureOut">
              <a:rPr lang="en-US" smtClean="0"/>
              <a:t>03.03.2017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154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712D-992A-4AB1-A5C2-575F75921AA2}" type="datetimeFigureOut">
              <a:rPr lang="en-US" smtClean="0"/>
              <a:t>03.03.2017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0811" y="4191000"/>
            <a:ext cx="3810000" cy="1524000"/>
          </a:xfrm>
          <a:noFill/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3813" y="685800"/>
            <a:ext cx="6172200" cy="5486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0811" y="1676400"/>
            <a:ext cx="3810000" cy="2438400"/>
          </a:xfrm>
        </p:spPr>
        <p:txBody>
          <a:bodyPr anchor="b">
            <a:norm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228037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2412" y="0"/>
            <a:ext cx="5943601" cy="6858000"/>
          </a:xfrm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0812" y="4191000"/>
            <a:ext cx="3810000" cy="1524000"/>
          </a:xfrm>
          <a:noFill/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0812" y="1676400"/>
            <a:ext cx="3810000" cy="2438400"/>
          </a:xfrm>
        </p:spPr>
        <p:txBody>
          <a:bodyPr anchor="b">
            <a:no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099951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71781" y="6356351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fld id="{3CD9712D-992A-4AB1-A5C2-575F75921AA2}" type="datetimeFigureOut">
              <a:rPr lang="en-US" smtClean="0"/>
              <a:pPr/>
              <a:t>03.03.2017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51225" y="6356351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1676400"/>
            <a:ext cx="9601200" cy="4495800"/>
          </a:xfrm>
          <a:prstGeom prst="rect">
            <a:avLst/>
          </a:prstGeom>
          <a:solidFill>
            <a:schemeClr val="bg2">
              <a:alpha val="7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3" y="381000"/>
            <a:ext cx="96012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95739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8600" algn="l" defTabSz="914400" rtl="0" eaLnBrk="1" latinLnBrk="0" hangingPunct="1">
        <a:lnSpc>
          <a:spcPct val="90000"/>
        </a:lnSpc>
        <a:spcBef>
          <a:spcPts val="1600"/>
        </a:spcBef>
        <a:buClr>
          <a:schemeClr val="accent6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accent6"/>
        </a:buClr>
        <a:buFont typeface="Euphemia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accent6"/>
        </a:buClr>
        <a:buFont typeface="Euphemia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5156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accent6"/>
        </a:buClr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accent6"/>
        </a:buClr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defTabSz="914400" rtl="0" eaLnBrk="1" latinLnBrk="0" hangingPunct="1"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874520" indent="-228600" algn="l" defTabSz="914400" rtl="0" eaLnBrk="1" latinLnBrk="0" hangingPunct="1"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228600" algn="l" defTabSz="914400" rtl="0" eaLnBrk="1" latinLnBrk="0" hangingPunct="1"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23160" indent="-228600" algn="l" defTabSz="914400" rtl="0" eaLnBrk="1" latinLnBrk="0" hangingPunct="1"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485900" y="4077072"/>
            <a:ext cx="7560840" cy="57606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sr-Cyrl-RS" sz="4000" dirty="0" smtClean="0"/>
              <a:t>ФОРЕНЗИЧКА ТАФОНОМИЈА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752280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341884" y="1676400"/>
            <a:ext cx="9649072" cy="4416896"/>
          </a:xfrm>
        </p:spPr>
        <p:txBody>
          <a:bodyPr/>
          <a:lstStyle/>
          <a:p>
            <a:r>
              <a:rPr lang="sr-Cyrl-RS" dirty="0" smtClean="0"/>
              <a:t>У СЛУЧАЈУ ПОТАПАЊА ЛЕША У ВОДУ ТРУЉЕЊЕ СЕ ОДВИЈА СПОРИЈЕ НЕГО КАДА ЈЕ ТЕЛО ИЗЛОЖЕНО ВАЗДУХУ НА ОТВОРЕНОМ ПРОСТОРУ.</a:t>
            </a:r>
          </a:p>
          <a:p>
            <a:r>
              <a:rPr lang="sr-Cyrl-RS" dirty="0" smtClean="0"/>
              <a:t>ТИПИЧНЕ ПРОМЕНЕ КОД ЛЕША ПОТОПЉЕНОГ У ВОДУ СУ НАДУВЕНОСТ, ПРОМЕНА БОЈЕ КОЖЕ, ГУБИТАК КОСЕ У ЈЕДНОМ КОМАДУ, СКИДАЊЕ КОЖЕ СА ШАКА И СТОПАЛА, И ДРУГЕ, ЗАВИСНО ОД ДУЖИНЕ БОРАВКА ЛЕША У ВОДИ.</a:t>
            </a:r>
          </a:p>
          <a:p>
            <a:r>
              <a:rPr lang="sr-Cyrl-RS" dirty="0" smtClean="0"/>
              <a:t>НАКОН ВАЂЕЊА ЛЕША ИЗ ВОДЕ ТРУЉЕЊЕ СЕ УБРЗАВА.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544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1269876" y="1700808"/>
            <a:ext cx="9601200" cy="4495800"/>
          </a:xfrm>
        </p:spPr>
        <p:txBody>
          <a:bodyPr/>
          <a:lstStyle/>
          <a:p>
            <a:r>
              <a:rPr lang="sr-Cyrl-RS" dirty="0" smtClean="0"/>
              <a:t>АКО ЈЕ ТЕЛО САХРАЊЕНО У ЗЕМЉИ, ТРУЉЕЊЕ ЈЕ СПОРИЈЕ И ЗАВИСИ ОД МНОГО ФАКТОРА: ДУБИНА ГРОБА, САСТАВ ЗЕМЉИШТА, ВРСТА КОВЧЕГА ИЛИ ПРИСУСТВО ДРУГИХ СТВАРИ У КОЈЕ ЈЕ ЛЕШ УМОТАН.</a:t>
            </a:r>
          </a:p>
          <a:p>
            <a:r>
              <a:rPr lang="sr-Cyrl-RS" dirty="0" smtClean="0"/>
              <a:t>ЛЕШЕВИ САХРАЊЕНИ НА ДУБИНИ ОД 25 ДО 50 ЦМ МОГУ ПОСТАТИ СКЕЛЕТИЗОВАНИ ЗА НЕКОЛИКО МЕСЕЦИ ДО ГОДИНУ ДАНА, ДОК ЛЕШЕВИ САХРАЊЕНИ НА ДУБИНИ ОД 75 ЦМ ДО 1 М МОГУ ГОДИНАМА ДА ОПСТАНУ ДО ФАЗЕ СКЕЛЕТИЗАЦИЈЕ.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6253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405780" y="332656"/>
            <a:ext cx="11306175" cy="6408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867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780" y="188640"/>
            <a:ext cx="11449271" cy="6480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501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0871" y="188640"/>
            <a:ext cx="8587082" cy="633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198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1413892" y="908720"/>
            <a:ext cx="10369152" cy="4896544"/>
          </a:xfrm>
        </p:spPr>
        <p:txBody>
          <a:bodyPr>
            <a:normAutofit/>
          </a:bodyPr>
          <a:lstStyle/>
          <a:p>
            <a:endParaRPr lang="sr-Cyrl-RS" dirty="0" smtClean="0"/>
          </a:p>
          <a:p>
            <a:endParaRPr lang="sr-Cyrl-RS" dirty="0"/>
          </a:p>
          <a:p>
            <a:r>
              <a:rPr lang="sr-Cyrl-RS" dirty="0" smtClean="0"/>
              <a:t>ДИСЦИПЛИНА КОЈА ПРОУЧАВА ПРОЦЕСЕ КОЈИ ПОГАЂАЈУ ОРГАНИЗМЕ ЗАКОПАНЕ У ЗЕМЉИ НАЗИВА СЕ </a:t>
            </a:r>
            <a:r>
              <a:rPr lang="sr-Cyrl-RS" b="1" dirty="0" smtClean="0">
                <a:solidFill>
                  <a:srgbClr val="FF0000"/>
                </a:solidFill>
              </a:rPr>
              <a:t>ТАФОНОМИЈА</a:t>
            </a:r>
          </a:p>
          <a:p>
            <a:pPr marL="0" indent="0">
              <a:buNone/>
            </a:pPr>
            <a:endParaRPr lang="sr-Cyrl-RS" dirty="0" smtClean="0"/>
          </a:p>
          <a:p>
            <a:r>
              <a:rPr lang="sr-Cyrl-RS" dirty="0" smtClean="0"/>
              <a:t>САМ ИЗРАЗ ПОТИЧЕ ОД ГРЧКИХ РЕЧИ </a:t>
            </a:r>
            <a:r>
              <a:rPr lang="sr-Latn-RS" b="1" dirty="0" smtClean="0">
                <a:solidFill>
                  <a:srgbClr val="FF0000"/>
                </a:solidFill>
              </a:rPr>
              <a:t>TAFO</a:t>
            </a:r>
            <a:r>
              <a:rPr lang="sr-Cyrl-RS" dirty="0" smtClean="0"/>
              <a:t> – ШТО ЗНАЧИ ГРОБ И </a:t>
            </a:r>
            <a:r>
              <a:rPr lang="sr-Latn-RS" b="1" dirty="0" smtClean="0">
                <a:solidFill>
                  <a:srgbClr val="FF0000"/>
                </a:solidFill>
              </a:rPr>
              <a:t>NAMOS</a:t>
            </a:r>
            <a:r>
              <a:rPr lang="sr-Cyrl-RS" dirty="0"/>
              <a:t> </a:t>
            </a:r>
            <a:r>
              <a:rPr lang="sr-Cyrl-RS" dirty="0" smtClean="0"/>
              <a:t>– ПРАВИЛО, ЗАКОН, И ПРВОБИТНО ЈЕ УПОТРЕБЉИВАН У ПАЛЕОНТОЛОГИЈИ, У СТУДИЈАМА КОЈЕ СЕ БАВЕ ИЗУЧАВАЊЕМ  ФОСИЛИЗАЦИЈЕ ЖИВОТИЊСКИХ ОСТАТАКА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4350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909836" y="1676400"/>
            <a:ext cx="10945216" cy="4495800"/>
          </a:xfrm>
        </p:spPr>
        <p:txBody>
          <a:bodyPr/>
          <a:lstStyle/>
          <a:p>
            <a:r>
              <a:rPr lang="sr-Cyrl-RS" dirty="0" smtClean="0"/>
              <a:t>СУДСКА ТАФОНОМИЈА ЈЕ ДЕО АНТРОПОЛОГИЈЕ КОЈИ СЕ БАВИ ДЕТЕРМИНИСАЊЕМ ВРЕМЕНА КОЈЕ ЈЕ ПРОТЕКЛО ОД СМРТИ ОСОБЕ ЧИЈЕ ОСТАТКЕ ИСПИТУЈЕМО:</a:t>
            </a:r>
          </a:p>
          <a:p>
            <a:r>
              <a:rPr lang="sr-Cyrl-RS" dirty="0" smtClean="0"/>
              <a:t>ОДРЕЂИВАЊЕМ ОРИГИНАЛНЕ ПОЗИЦИЈЕ ТЕЛА У ГРОБУ, </a:t>
            </a:r>
          </a:p>
          <a:p>
            <a:r>
              <a:rPr lang="sr-Cyrl-RS" dirty="0" smtClean="0"/>
              <a:t>ИСПИТИВАЊЕМ ПРИРОДНИХ И ЉУДСКИХ ФАКТОРА КОЈИ СУ ДОВЕЛИ ДО ПОРЕМЕЋАЈА АНАТОМСКОГ РАСПОРЕДА СКЕЛЕТНИХ ОСТАТАКА, </a:t>
            </a:r>
          </a:p>
          <a:p>
            <a:r>
              <a:rPr lang="sr-Cyrl-RS" dirty="0" smtClean="0"/>
              <a:t>ПРЕДВИЂАЊЕМ МЕСТА ГДЕ СЕ НАЛАЗЕ ДОДАТНИ ОСТАЦИ И</a:t>
            </a:r>
          </a:p>
          <a:p>
            <a:r>
              <a:rPr lang="sr-Cyrl-RS" dirty="0" smtClean="0"/>
              <a:t> РАЗГРАНИЧАВАЊЕМ ПЕРИМОРТАЛНИХ ОД ПОСТМОРТАЛНИХ ПРОМЕНА.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7343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05780" y="1676400"/>
            <a:ext cx="11377264" cy="4495800"/>
          </a:xfrm>
        </p:spPr>
        <p:txBody>
          <a:bodyPr/>
          <a:lstStyle/>
          <a:p>
            <a:r>
              <a:rPr lang="sr-Cyrl-RS" dirty="0" smtClean="0"/>
              <a:t>У ОДРЕЂИВАЊУ ВРЕМЕНА ПРОТЕКЛОГ ОД СМРТИ, ТАФОНОМИЈА У УЖЕМ СМИСЛУ ОБУХВАТА АНАЛИЗУ САМО ОНИХ ПРОЦЕСА КОЈИ ЗАПОЧИЊУ НАКОН УКОПАВАЊА ЛЕША, ДОК СЕ ПРОМЕНАМА ВЕЗАНИМ ЗА САМО УМИРАЊЕ И ВРЕМЕ НЕПОСРЕДНО ПОСЛЕ СМРТИ БАВИ ТАНАТОЛОГИЈА.</a:t>
            </a:r>
          </a:p>
          <a:p>
            <a:r>
              <a:rPr lang="sr-Cyrl-RS" dirty="0" smtClean="0"/>
              <a:t>У ПРАКТИЧНОМ РАДУ, КАДА СЕ РАДИ О ЉУДСКИМ ОСТАЦИМА КОЈИ СУ ПОТПУНО СКЕЛЕТИЗОВАНИ ИЛИ У ОДМАКЛОЈ ФАЗИ РАСПАДАЊА, ОВЕ ДИСЦИПЛИНЕ СЕ МЕЂУСОБНО ПРЕПЛИЋУ ПА ЈЕ САРАДЊА ИЗМЕЂУ СУДСКОГ ЛЕКАРА И АНТРОПОЛОГА НЕОПХОДНА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495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53852" y="1676400"/>
            <a:ext cx="10153128" cy="4495800"/>
          </a:xfrm>
        </p:spPr>
        <p:txBody>
          <a:bodyPr/>
          <a:lstStyle/>
          <a:p>
            <a:r>
              <a:rPr lang="sr-Cyrl-RS" dirty="0" smtClean="0"/>
              <a:t>ВРЕМЕ ПРОТЕКЛО ОД СМРТИ НИЈЕ ЈЕДНОСТАВНО УТВРДИТИ НА ОСНОВУ ИЗГЛЕДА И СТЕПЕНА ОЧУВАНОСТИ ЛЕШНИХ ОСТАТАКА ПОШТО НА ДЕКОМПОЗИЦИЈУ ТЕЛА УТИЧУ МНОГОБРОЈНИ </a:t>
            </a:r>
            <a:r>
              <a:rPr lang="sr-Cyrl-RS" b="1" dirty="0" smtClean="0">
                <a:solidFill>
                  <a:schemeClr val="bg1"/>
                </a:solidFill>
              </a:rPr>
              <a:t>СПОЉАШЊИ ФАКТОРИ </a:t>
            </a:r>
            <a:r>
              <a:rPr lang="sr-Cyrl-RS" dirty="0" smtClean="0"/>
              <a:t>КАО ШТО СУ ТЕМПЕРАТУРА, ВЛАЖНОСТ,  ДУБИНА ЗАКОПАВАЊА ТЕЛА, ПРИСУСТВО ИНСЕКАТА И </a:t>
            </a:r>
            <a:r>
              <a:rPr lang="sr-Cyrl-RS" b="1" dirty="0" smtClean="0">
                <a:solidFill>
                  <a:schemeClr val="bg1"/>
                </a:solidFill>
              </a:rPr>
              <a:t>УНУТРАШЊИ ФАКТОРИ </a:t>
            </a:r>
            <a:r>
              <a:rPr lang="sr-Cyrl-RS" dirty="0" smtClean="0"/>
              <a:t>КОЈИ ПОДРАЗУМЕВАЈУ СТАЊЕ ТЕЛА ПРЕ СМРТИ (ОБОЉЕЊА, УЗРОК СМРТИ, ФИЗИЧКЕ ОСОБИНЕ ТЕЛА И ДР.)</a:t>
            </a:r>
          </a:p>
          <a:p>
            <a:r>
              <a:rPr lang="sr-Cyrl-RS" dirty="0" smtClean="0"/>
              <a:t>ФОРЕНЗИЧКИ АНТРОПОЛОЗИ СЕ УГЛАВНОМ СРЕЋУ СА СКЕЛЕТИСАНИМ ЛЕШЕВИМА ИЛИ ЛЕШЕВИМА У РАЗЛИЧИТИМ ФАЗАМА РАСПАДАЊА.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9756" y="381000"/>
            <a:ext cx="11881320" cy="1143000"/>
          </a:xfrm>
        </p:spPr>
        <p:txBody>
          <a:bodyPr>
            <a:normAutofit/>
          </a:bodyPr>
          <a:lstStyle/>
          <a:p>
            <a:r>
              <a:rPr lang="sr-Cyrl-RS" sz="2800" b="1" dirty="0" smtClean="0">
                <a:solidFill>
                  <a:schemeClr val="bg1"/>
                </a:solidFill>
              </a:rPr>
              <a:t>УТВРЂИВАЊЕ ВРЕМЕНА ПРОТЕКЛОГ ОД СМРТИ И ФАКТОРИ КОЈИ УТИЧУ НА БРЗИНУ ПРОПАДАЊА МЕКИХ ТКИВА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0403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621804" y="476672"/>
            <a:ext cx="10873208" cy="5695528"/>
          </a:xfrm>
        </p:spPr>
        <p:txBody>
          <a:bodyPr>
            <a:normAutofit/>
          </a:bodyPr>
          <a:lstStyle/>
          <a:p>
            <a:r>
              <a:rPr lang="sr-Cyrl-RS" dirty="0" smtClean="0"/>
              <a:t>ТРУЉЕЊЕ ЈЕ УЗРОКОВАНО НАЈПРЕ АЕРОБНИМ А ЗАТИМ И АНАЕРОБНИМ МИКРООРГАНИЗМИМА КОЈИ МИГРИРАЈУ ИЗ ДИГЕСТИВНОГ И УРИНАРНОГ ТРАКТА У ОКОЛНО ТКИВО.</a:t>
            </a:r>
          </a:p>
          <a:p>
            <a:pPr marL="0" indent="0">
              <a:buNone/>
            </a:pPr>
            <a:endParaRPr lang="sr-Cyrl-RS" dirty="0" smtClean="0"/>
          </a:p>
          <a:p>
            <a:r>
              <a:rPr lang="sr-Cyrl-RS" dirty="0" smtClean="0"/>
              <a:t>ПРВЕ ТРУЛЕЖНЕ ПРОМЕНЕ СУ ИЗРАЗИТИЈЕ НА ПОВРШИНИ ТЕЛА НЕГО НА УНУТРАШЊИМ ОРГАНИМА КОЈИ СЕ МЕЂУСОБНО ВЕОМА РАЗЛИКУЈУ ПО БРЗИНИ ТРУЉЕЊА.</a:t>
            </a:r>
          </a:p>
          <a:p>
            <a:pPr marL="0" indent="0">
              <a:buNone/>
            </a:pPr>
            <a:endParaRPr lang="sr-Cyrl-RS" dirty="0" smtClean="0"/>
          </a:p>
          <a:p>
            <a:r>
              <a:rPr lang="sr-Cyrl-RS" dirty="0" smtClean="0"/>
              <a:t>НЕКОЛИКО МЕСЕЦИ НАКОН СМРТИ ПРЕПОЗНАТЉИВ ОБЛИК ЗАДРЖАВАЈУ СРЦЕ, ПРОСТАТА И МАТЕРИЦА А РЕЛАТИВНО ДОБРО СУ ОЧУВАНИ ЛИГАМЕНТИ ПРИПОЈЕНИ НА СКЕЛЕТУ И ПОЈЕДИНИ ДЕЛОВИ КОЖЕ.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153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981844" y="1484784"/>
            <a:ext cx="9601200" cy="4495800"/>
          </a:xfrm>
        </p:spPr>
        <p:txBody>
          <a:bodyPr/>
          <a:lstStyle/>
          <a:p>
            <a:r>
              <a:rPr lang="sr-Cyrl-RS" dirty="0" smtClean="0"/>
              <a:t>ПОСЛЕ ПЕРИОДА ОД ОКО 3 – 8 ГОДИНА ОД ТЕЛА ОБИЧНО ОСТАЈЕ САМО СКЕЛЕТ.</a:t>
            </a:r>
          </a:p>
          <a:p>
            <a:r>
              <a:rPr lang="sr-Cyrl-RS" dirty="0" smtClean="0"/>
              <a:t>У ПРОСЕЧНИМ УСЛОВИМА СРЕДИНЕ МИНИМАЛНИ ПЕРИОД У КОМЕ МОЖЕ ДА СЕ ДОЂЕ ДО ПОТПУНЕ СКЕЛЕТИЗАЦИЈЕ ЛЕША ЈЕ 1,5 ГОДИНА.</a:t>
            </a:r>
          </a:p>
          <a:p>
            <a:r>
              <a:rPr lang="sr-Cyrl-RS" dirty="0" smtClean="0"/>
              <a:t>У ВЛАЖНОМ ЗЕМЉИШТУ ДО СКЕЛЕТИЗАЦИЈЕ ЛЕША ДОЛАЗИ У ПРОСЕКУ ЗА 6 ДО 7 ГОДИНА, У СУВОМ ЧАК И ЗА 15 ДО 20 ГОДИНА, АКО ЈЕ ЛЕШ НА ПОВРШИНИ ЗЕМЉЕ ЗА 3 ДО 5 ГОДИНА, А АКО ЈЕ У ВОДИ ЗА 2 ГОДИНЕ.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847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765820" y="1124744"/>
            <a:ext cx="10945216" cy="5112568"/>
          </a:xfrm>
        </p:spPr>
        <p:txBody>
          <a:bodyPr/>
          <a:lstStyle/>
          <a:p>
            <a:r>
              <a:rPr lang="sr-Cyrl-RS" dirty="0" smtClean="0"/>
              <a:t>БРЗИНА ТРУЉЕЊА МЕКИХ ТКИВА ЛЕША ЈЕ ВЕОМА ВАРИЈАБИЛНА ЗАВИСНО ОД КЛИМАТСКИХ И ДРУГИХ УСЛОВА СРЕДИНЕ НА ШТА УКАЗУЈЕ ВЕЛИКИ БРОЈ СЛУЧАЈЕВА КОЈИ СЕ НЕ ПОДУДАРА СА ПРЕДСТАВЉЕНИМ ВРЕМЕНСКИМ ШЕМАМА.</a:t>
            </a:r>
          </a:p>
          <a:p>
            <a:r>
              <a:rPr lang="sr-Cyrl-RS" dirty="0" smtClean="0"/>
              <a:t>АКО ЈЕ ВРЕМЕ ТОПЛО И ВЛАЖНО И ПОСТОЈЕ „ИДЕАЛНИ“ УСЛОВИ ТЕЛО МОЖЕ ПОСТАТИ ПОТПУНО СКЕЛЕТИЗОВАНО ЧАК И ЗА ДВЕ ДО ЧЕТИРИ НЕДЕЉЕ.</a:t>
            </a:r>
          </a:p>
          <a:p>
            <a:r>
              <a:rPr lang="sr-Latn-RS" dirty="0" smtClean="0"/>
              <a:t>STEWART, 1979.</a:t>
            </a:r>
            <a:r>
              <a:rPr lang="sr-Cyrl-RS" dirty="0" smtClean="0"/>
              <a:t> ЈЕ ИЗНЕО СЛУЧАЈ УБИСТВА ТРИНАЕСТОГОДИШЊЕ ДЕВОЈЧИЦЕ ИЗ МИСИСИПИЈА ЧИЈЕ ЈЕ ТЕЛО ПОТПУНО СКЕЛЕТИЗОВАНО У ТОКУ 10 ЛЕТЊИХ ДАНА.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0290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981844" y="1556792"/>
            <a:ext cx="9601200" cy="4495800"/>
          </a:xfrm>
        </p:spPr>
        <p:txBody>
          <a:bodyPr>
            <a:normAutofit fontScale="92500" lnSpcReduction="10000"/>
          </a:bodyPr>
          <a:lstStyle/>
          <a:p>
            <a:r>
              <a:rPr lang="sr-Cyrl-RS" dirty="0" smtClean="0"/>
              <a:t>ТЕЛО КОЈЕ СЕ НАЛАЗИ НА ПОВРШИНИ ЗЕМЉЕ БРЖЕ СЕ РАСПАДА НЕГО ЗАКОПАНО ТЕЛО- ПРЕ СВЕГА ЗБОГ ДЕЈСТВА ИНСЕКАТА-ПО ТОПЛОМ ВРЕМЕНУ МУВЕ ДОСПЕВАЈУ НА ЛЕШ ЗА НЕКОЛИКО СЕКУНДИ.</a:t>
            </a:r>
          </a:p>
          <a:p>
            <a:r>
              <a:rPr lang="sr-Cyrl-RS" dirty="0" smtClean="0"/>
              <a:t>УКОЛИКО НА ЛЕШУ ПОСТОЈИ НЕКА РАНА ТО ОМОГУЋАВА БРЖЕ ДОСПЕВАЊЕ ИНСЕКАТА И ЊИХОВИХ ЛАРВИ У УНУТРАШЊОСТ И БРЖЕ РАСПАДАЊЕ ЛЕША.</a:t>
            </a:r>
          </a:p>
          <a:p>
            <a:r>
              <a:rPr lang="sr-Cyrl-RS" dirty="0" smtClean="0"/>
              <a:t>АКО ЈЕ ТЕЛО СМЕШТЕНО У ПЛАСТИЧНУ ВРЕЋУ ИЛИ НАТОПЉЕНО НЕКИМ ХЕМИКАЛИЈАМА, РАСПАДАЊЕ ЈЕ УСПОРЕНО ЗБОГ ОНЕМОГУЋАВАЊА КОНТАКТА СА ИНСЕКТИМА.</a:t>
            </a:r>
          </a:p>
          <a:p>
            <a:r>
              <a:rPr lang="sr-Cyrl-RS" dirty="0" smtClean="0"/>
              <a:t>МЕЂУТИМ, АКО ЈЕ ТРУЉЕЊЕ ПОЧЕЛО, СМЕШТАЊЕ У ПЛАСТИЧНУ ВРЕЋУ МОЖЕ ДА УБРЗА ПРОЦЕС РАСПАДАЊА.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1751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Hexagonal design template">
  <a:themeElements>
    <a:clrScheme name="Orange Re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1Subtle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dirty="0"/>
        </a:defPPr>
      </a:lstStyle>
      <a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accent4"/>
          </a:solidFill>
        </a:ln>
      </a:spPr>
      <a:bodyPr wrap="square" rtlCol="0" anchor="ctr" anchorCtr="1">
        <a:sp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Hexagonal design template" id="{699B46E6-0BF5-4F40-8108-3B66A2589EB2}" vid="{FB18B41F-6995-4495-BAC8-6848877324AF}"/>
    </a:ext>
  </a:extLst>
</a:theme>
</file>

<file path=ppt/theme/theme2.xml><?xml version="1.0" encoding="utf-8"?>
<a:theme xmlns:a="http://schemas.openxmlformats.org/drawingml/2006/main" name="Office Theme">
  <a:themeElements>
    <a:clrScheme name="Orange Re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1Subtle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range Re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1Subtle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0553AA20-4B5D-49AF-879B-967C234CE5D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Hexagonal design slides</Template>
  <TotalTime>0</TotalTime>
  <Words>716</Words>
  <Application>Microsoft Office PowerPoint</Application>
  <PresentationFormat>Custom</PresentationFormat>
  <Paragraphs>36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Century Gothic</vt:lpstr>
      <vt:lpstr>Euphemia</vt:lpstr>
      <vt:lpstr>Palatino Linotype</vt:lpstr>
      <vt:lpstr>Hexagonal design template</vt:lpstr>
      <vt:lpstr>PowerPoint Presentation</vt:lpstr>
      <vt:lpstr>PowerPoint Presentation</vt:lpstr>
      <vt:lpstr>PowerPoint Presentation</vt:lpstr>
      <vt:lpstr>PowerPoint Presentation</vt:lpstr>
      <vt:lpstr>УТВРЂИВАЊЕ ВРЕМЕНА ПРОТЕКЛОГ ОД СМРТИ И ФАКТОРИ КОЈИ УТИЧУ НА БРЗИНУ ПРОПАДАЊА МЕКИХ ТКИВА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2015-03-12T19:47:06Z</dcterms:created>
  <dcterms:modified xsi:type="dcterms:W3CDTF">2017-03-03T09:37:33Z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TC034605199991</vt:lpwstr>
  </property>
</Properties>
</file>